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97" r:id="rId3"/>
    <p:sldId id="384" r:id="rId4"/>
    <p:sldId id="393" r:id="rId5"/>
    <p:sldId id="383" r:id="rId6"/>
    <p:sldId id="395" r:id="rId7"/>
    <p:sldId id="396" r:id="rId8"/>
    <p:sldId id="397" r:id="rId9"/>
    <p:sldId id="398" r:id="rId10"/>
    <p:sldId id="399" r:id="rId11"/>
    <p:sldId id="328" r:id="rId12"/>
    <p:sldId id="29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02.05.2021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43.pn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0.png"/><Relationship Id="rId4" Type="http://schemas.openxmlformats.org/officeDocument/2006/relationships/image" Target="../media/image32.wmf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../media/image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Численные методы решения обыкновенных </a:t>
            </a:r>
          </a:p>
          <a:p>
            <a:r>
              <a:rPr lang="ru-RU" dirty="0"/>
              <a:t>дифференциальных уравнений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АНАЛИТИЧЕСКОЕ 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437460"/>
                  </p:ext>
                </p:extLst>
              </p:nvPr>
            </p:nvGraphicFramePr>
            <p:xfrm>
              <a:off x="432150" y="1170803"/>
              <a:ext cx="2624202" cy="3434461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11730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646509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1665963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𝑡𝑔</m:t>
                                    </m:r>
                                    <m:d>
                                      <m:dPr>
                                        <m:ctrlP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2.7183</a:t>
                          </a:r>
                          <a:endParaRPr lang="ru-RU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3.0052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3.3291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3.7037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4.1487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4.6941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5.3878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6.3110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7.6113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9.5846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12.9023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437460"/>
                  </p:ext>
                </p:extLst>
              </p:nvPr>
            </p:nvGraphicFramePr>
            <p:xfrm>
              <a:off x="432150" y="1170803"/>
              <a:ext cx="2624202" cy="3434461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11730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646509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1665963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</a:tblGrid>
                  <a:tr h="33312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48598" t="-10909" r="-257944" b="-96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58029" t="-10909" r="-730" b="-96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2.7183</a:t>
                          </a:r>
                          <a:endParaRPr lang="ru-RU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3.0052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3.3291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3.7037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4.1487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4.6941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5.3878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6.3110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7.6113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9.5846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12.9023</a:t>
                          </a: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F9DBEF-F74F-44C5-B97A-0B6671047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0168" y="828388"/>
            <a:ext cx="8613731" cy="602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73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350712"/>
            <a:ext cx="12192000" cy="362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0610" y="1325068"/>
            <a:ext cx="9765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Решите дифференциальные уравнения методами Эйлера и Рунге-Кутты. Определите погрешность расчетных значений переменной y для каждого из методов, используя формулу: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E60CF-97D0-404E-840A-9DC83713750C}"/>
                  </a:ext>
                </a:extLst>
              </p:cNvPr>
              <p:cNvSpPr txBox="1"/>
              <p:nvPr/>
            </p:nvSpPr>
            <p:spPr>
              <a:xfrm>
                <a:off x="850610" y="2525397"/>
                <a:ext cx="2186624" cy="64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ru-R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E60CF-97D0-404E-840A-9DC837137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10" y="2525397"/>
                <a:ext cx="2186624" cy="647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0F8C8C-01E6-4E04-965D-CDE1720C9092}"/>
                  </a:ext>
                </a:extLst>
              </p:cNvPr>
              <p:cNvSpPr txBox="1"/>
              <p:nvPr/>
            </p:nvSpPr>
            <p:spPr>
              <a:xfrm>
                <a:off x="3369627" y="2524654"/>
                <a:ext cx="72461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- расчетное значение,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- значение, полученное из аналитического решения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0F8C8C-01E6-4E04-965D-CDE1720C9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627" y="2524654"/>
                <a:ext cx="7246179" cy="707886"/>
              </a:xfrm>
              <a:prstGeom prst="rect">
                <a:avLst/>
              </a:prstGeom>
              <a:blipFill>
                <a:blip r:embed="rId4"/>
                <a:stretch>
                  <a:fillRect l="-926" t="-4310" r="-926" b="-14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0CD5FECE-91F9-4A20-B6BB-1B6D3FB214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043600"/>
                  </p:ext>
                </p:extLst>
              </p:nvPr>
            </p:nvGraphicFramePr>
            <p:xfrm>
              <a:off x="850610" y="3488238"/>
              <a:ext cx="9765197" cy="3282379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666048">
                      <a:extLst>
                        <a:ext uri="{9D8B030D-6E8A-4147-A177-3AD203B41FA5}">
                          <a16:colId xmlns:a16="http://schemas.microsoft.com/office/drawing/2014/main" val="2877078005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775138664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816323781"/>
                        </a:ext>
                      </a:extLst>
                    </a:gridCol>
                    <a:gridCol w="2441299">
                      <a:extLst>
                        <a:ext uri="{9D8B030D-6E8A-4147-A177-3AD203B41FA5}">
                          <a16:colId xmlns:a16="http://schemas.microsoft.com/office/drawing/2014/main" val="195216977"/>
                        </a:ext>
                      </a:extLst>
                    </a:gridCol>
                  </a:tblGrid>
                  <a:tr h="4581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Дифференциальное уравнение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Отрезок, шаг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Начальные условия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Аналитическое решение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603281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ru-RU" sz="200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d>
                                <m:d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smtClean="0">
                                      <a:latin typeface="Cambria Math" panose="02040503050406030204" pitchFamily="18" charset="0"/>
                                    </a:rPr>
                                    <m:t>2∙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ru-RU" sz="2000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𝑐𝑡𝑔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</a:t>
                          </a:r>
                          <a:r>
                            <a:rPr lang="ru-RU" sz="1800" dirty="0"/>
                            <a:t>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h = 0.1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=3.0307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2∙</m:t>
                                    </m:r>
                                    <m:sSup>
                                      <m:sSup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7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7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𝑠𝑖𝑛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7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7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7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17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7194860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 startAt="2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ru-RU" sz="200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e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ru-RU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1542046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 startAt="3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2∙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[0;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0;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ln(2)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p>
                                              <m:sSupPr>
                                                <m:ctrlPr>
                                                  <a:rPr lang="en-US" sz="1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8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80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sup>
                                        </m:s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ru-RU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5793517"/>
                      </a:ext>
                    </a:extLst>
                  </a:tr>
                  <a:tr h="45818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 startAt="4"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num>
                                <m:den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3∙</m:t>
                                  </m:r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oMath>
                          </a14:m>
                          <a:endParaRPr lang="ru-RU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[2; 3];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2;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4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3.5∙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3∙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ru-RU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4690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0CD5FECE-91F9-4A20-B6BB-1B6D3FB214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043600"/>
                  </p:ext>
                </p:extLst>
              </p:nvPr>
            </p:nvGraphicFramePr>
            <p:xfrm>
              <a:off x="850610" y="3488238"/>
              <a:ext cx="9765197" cy="3282379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666048">
                      <a:extLst>
                        <a:ext uri="{9D8B030D-6E8A-4147-A177-3AD203B41FA5}">
                          <a16:colId xmlns:a16="http://schemas.microsoft.com/office/drawing/2014/main" val="2877078005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775138664"/>
                        </a:ext>
                      </a:extLst>
                    </a:gridCol>
                    <a:gridCol w="1828925">
                      <a:extLst>
                        <a:ext uri="{9D8B030D-6E8A-4147-A177-3AD203B41FA5}">
                          <a16:colId xmlns:a16="http://schemas.microsoft.com/office/drawing/2014/main" val="816323781"/>
                        </a:ext>
                      </a:extLst>
                    </a:gridCol>
                    <a:gridCol w="2441299">
                      <a:extLst>
                        <a:ext uri="{9D8B030D-6E8A-4147-A177-3AD203B41FA5}">
                          <a16:colId xmlns:a16="http://schemas.microsoft.com/office/drawing/2014/main" val="1952169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Дифференциальное уравнение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Отрезок, шаг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Начальные условия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/>
                            <a:t>Аналитическое решение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603281"/>
                      </a:ext>
                    </a:extLst>
                  </a:tr>
                  <a:tr h="72205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92437" r="-166611" b="-278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</a:t>
                          </a:r>
                          <a:r>
                            <a:rPr lang="ru-RU" sz="1800" dirty="0"/>
                            <a:t>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h = 0.1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=3.0307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92437" r="-499" b="-278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1948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218095" r="-166611" b="-2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[1;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1;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e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218095" r="-499" b="-2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4204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318095" r="-166611" b="-1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[0; 2];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0;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ln(2)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318095" r="-499" b="-1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579351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6" t="-418095" r="-166611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[2; 3];</a:t>
                          </a:r>
                        </a:p>
                        <a:p>
                          <a:r>
                            <a:rPr lang="en-US" sz="1800" dirty="0"/>
                            <a:t>h = 0.2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x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2; </a:t>
                          </a:r>
                          <a:br>
                            <a:rPr lang="ru-RU" sz="1800" dirty="0"/>
                          </a:br>
                          <a:r>
                            <a:rPr lang="en-US" sz="1800" dirty="0"/>
                            <a:t>y</a:t>
                          </a:r>
                          <a:r>
                            <a:rPr lang="en-US" sz="1800" baseline="-25000" dirty="0"/>
                            <a:t>0</a:t>
                          </a:r>
                          <a:r>
                            <a:rPr lang="en-US" sz="1800" dirty="0"/>
                            <a:t> = 4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000" t="-418095" r="-499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6905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ЭЙЛЕРА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33BD4B47-45D2-4708-BEE6-2174C3815AB3}"/>
                  </a:ext>
                </a:extLst>
              </p:cNvPr>
              <p:cNvSpPr txBox="1"/>
              <p:nvPr/>
            </p:nvSpPr>
            <p:spPr>
              <a:xfrm>
                <a:off x="3923788" y="4564780"/>
                <a:ext cx="4344422" cy="11017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33BD4B47-45D2-4708-BEE6-2174C3815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88" y="4564780"/>
                <a:ext cx="4344422" cy="1101725"/>
              </a:xfrm>
              <a:prstGeom prst="rect">
                <a:avLst/>
              </a:prstGeom>
              <a:blipFill>
                <a:blip r:embed="rId3"/>
                <a:stretch>
                  <a:fillRect b="-27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26A23597-CF68-4B01-A96D-9B042F6FC927}"/>
              </a:ext>
            </a:extLst>
          </p:cNvPr>
          <p:cNvSpPr txBox="1"/>
          <p:nvPr/>
        </p:nvSpPr>
        <p:spPr>
          <a:xfrm>
            <a:off x="685716" y="5825793"/>
            <a:ext cx="820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где </a:t>
            </a:r>
            <a:r>
              <a:rPr lang="en-US" sz="2400" b="1" i="1" dirty="0"/>
              <a:t>h</a:t>
            </a:r>
            <a:r>
              <a:rPr lang="en-US" sz="2400" dirty="0"/>
              <a:t> – </a:t>
            </a:r>
            <a:r>
              <a:rPr lang="ru-RU" sz="2400" dirty="0"/>
              <a:t>шаг вычисления; </a:t>
            </a:r>
          </a:p>
          <a:p>
            <a:r>
              <a:rPr lang="ru-RU" sz="2400" b="1" i="1" dirty="0"/>
              <a:t>      </a:t>
            </a:r>
            <a:r>
              <a:rPr lang="en-US" sz="2400" b="1" i="1" dirty="0"/>
              <a:t>f(x</a:t>
            </a:r>
            <a:r>
              <a:rPr lang="en-US" sz="2400" b="1" i="1" baseline="-25000" dirty="0"/>
              <a:t>i</a:t>
            </a:r>
            <a:r>
              <a:rPr lang="en-US" sz="2400" b="1" i="1" dirty="0"/>
              <a:t>,</a:t>
            </a:r>
            <a:r>
              <a:rPr lang="ru-RU" sz="2400" b="1" i="1" dirty="0"/>
              <a:t> </a:t>
            </a:r>
            <a:r>
              <a:rPr lang="en-US" sz="2400" b="1" i="1" dirty="0" err="1"/>
              <a:t>y</a:t>
            </a:r>
            <a:r>
              <a:rPr lang="en-US" sz="2400" b="1" i="1" baseline="-25000" dirty="0" err="1"/>
              <a:t>i</a:t>
            </a:r>
            <a:r>
              <a:rPr lang="en-US" sz="2400" b="1" i="1" dirty="0"/>
              <a:t>) </a:t>
            </a:r>
            <a:r>
              <a:rPr lang="en-US" sz="2400" dirty="0"/>
              <a:t>– </a:t>
            </a:r>
            <a:r>
              <a:rPr lang="ru-RU" sz="2400" dirty="0"/>
              <a:t>правая часть дифференциального уравнения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96E181-84C6-423E-A37A-F529505EDB6F}"/>
              </a:ext>
            </a:extLst>
          </p:cNvPr>
          <p:cNvSpPr txBox="1"/>
          <p:nvPr/>
        </p:nvSpPr>
        <p:spPr>
          <a:xfrm>
            <a:off x="685716" y="1026984"/>
            <a:ext cx="738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Пусть дано дифференциальное уравнение: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Объект 34">
                <a:extLst>
                  <a:ext uri="{FF2B5EF4-FFF2-40B4-BE49-F238E27FC236}">
                    <a16:creationId xmlns:a16="http://schemas.microsoft.com/office/drawing/2014/main" id="{43FA939A-A987-48FB-8BC6-86629B85858C}"/>
                  </a:ext>
                </a:extLst>
              </p:cNvPr>
              <p:cNvSpPr txBox="1"/>
              <p:nvPr/>
            </p:nvSpPr>
            <p:spPr>
              <a:xfrm>
                <a:off x="4979088" y="1567867"/>
                <a:ext cx="2233823" cy="87153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5" name="Объект 34">
                <a:extLst>
                  <a:ext uri="{FF2B5EF4-FFF2-40B4-BE49-F238E27FC236}">
                    <a16:creationId xmlns:a16="http://schemas.microsoft.com/office/drawing/2014/main" id="{43FA939A-A987-48FB-8BC6-86629B858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088" y="1567867"/>
                <a:ext cx="2233823" cy="871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DBB8A13-E459-40A5-8C3C-D2A117764E93}"/>
              </a:ext>
            </a:extLst>
          </p:cNvPr>
          <p:cNvSpPr txBox="1"/>
          <p:nvPr/>
        </p:nvSpPr>
        <p:spPr>
          <a:xfrm>
            <a:off x="685716" y="2426550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с начальным условием:</a:t>
            </a:r>
          </a:p>
        </p:txBody>
      </p:sp>
      <p:graphicFrame>
        <p:nvGraphicFramePr>
          <p:cNvPr id="37" name="Объект 36">
            <a:extLst>
              <a:ext uri="{FF2B5EF4-FFF2-40B4-BE49-F238E27FC236}">
                <a16:creationId xmlns:a16="http://schemas.microsoft.com/office/drawing/2014/main" id="{9BD6F140-CAF2-4836-AE19-DF78FD29CE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3569"/>
              </p:ext>
            </p:extLst>
          </p:nvPr>
        </p:nvGraphicFramePr>
        <p:xfrm>
          <a:off x="4914137" y="2888215"/>
          <a:ext cx="1705633" cy="676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5" imgW="799920" imgH="317160" progId="Equation.DSMT4">
                  <p:embed/>
                </p:oleObj>
              </mc:Choice>
              <mc:Fallback>
                <p:oleObj name="Equation" r:id="rId5" imgW="799920" imgH="317160" progId="Equation.DSMT4">
                  <p:embed/>
                  <p:pic>
                    <p:nvPicPr>
                      <p:cNvPr id="10" name="Объект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4137" y="2888215"/>
                        <a:ext cx="1705633" cy="676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Объект 37">
            <a:extLst>
              <a:ext uri="{FF2B5EF4-FFF2-40B4-BE49-F238E27FC236}">
                <a16:creationId xmlns:a16="http://schemas.microsoft.com/office/drawing/2014/main" id="{FFAA1ACE-F6BF-42F4-8DFE-65B0BB9077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267613"/>
              </p:ext>
            </p:extLst>
          </p:nvPr>
        </p:nvGraphicFramePr>
        <p:xfrm>
          <a:off x="4650041" y="3765950"/>
          <a:ext cx="2233823" cy="5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7" imgW="965160" imgH="228600" progId="Equation.DSMT4">
                  <p:embed/>
                </p:oleObj>
              </mc:Choice>
              <mc:Fallback>
                <p:oleObj name="Equation" r:id="rId7" imgW="965160" imgH="228600" progId="Equation.DSMT4">
                  <p:embed/>
                  <p:pic>
                    <p:nvPicPr>
                      <p:cNvPr id="11" name="Объект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0041" y="3765950"/>
                        <a:ext cx="2233823" cy="52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329ECB7C-D06C-4A4F-9D75-B7540A81D5CC}"/>
              </a:ext>
            </a:extLst>
          </p:cNvPr>
          <p:cNvSpPr txBox="1"/>
          <p:nvPr/>
        </p:nvSpPr>
        <p:spPr>
          <a:xfrm>
            <a:off x="685717" y="4164887"/>
            <a:ext cx="38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/>
              <a:t>Формула Эйлера: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F4A4-8C4F-4142-A93A-F38CB7208102}"/>
              </a:ext>
            </a:extLst>
          </p:cNvPr>
          <p:cNvSpPr txBox="1"/>
          <p:nvPr/>
        </p:nvSpPr>
        <p:spPr>
          <a:xfrm>
            <a:off x="685716" y="942243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Решить дифференциальное уравнение первого порядка: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244DF-76C6-4550-882A-C558AE6BA8C8}"/>
              </a:ext>
            </a:extLst>
          </p:cNvPr>
          <p:cNvSpPr txBox="1"/>
          <p:nvPr/>
        </p:nvSpPr>
        <p:spPr>
          <a:xfrm>
            <a:off x="685716" y="3254438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методом Эйлера на отрезке </a:t>
            </a:r>
            <a:r>
              <a:rPr lang="en-US" sz="2400" i="1" dirty="0"/>
              <a:t>[0; 1] </a:t>
            </a:r>
            <a:r>
              <a:rPr lang="ru-RU" sz="2400" dirty="0"/>
              <a:t>с шагом </a:t>
            </a:r>
            <a:r>
              <a:rPr lang="en-US" sz="2400" i="1" dirty="0"/>
              <a:t>h = 0</a:t>
            </a:r>
            <a:r>
              <a:rPr lang="ru-RU" sz="2400" i="1" dirty="0"/>
              <a:t>.</a:t>
            </a:r>
            <a:r>
              <a:rPr lang="en-US" sz="2400" i="1" dirty="0"/>
              <a:t>1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A38E7-FDAF-4068-A0F4-6ED459EF9C17}"/>
              </a:ext>
            </a:extLst>
          </p:cNvPr>
          <p:cNvSpPr txBox="1"/>
          <p:nvPr/>
        </p:nvSpPr>
        <p:spPr>
          <a:xfrm>
            <a:off x="686136" y="3710580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Начальные условия: </a:t>
            </a:r>
            <a:r>
              <a:rPr lang="en-US" sz="2400" i="1" dirty="0"/>
              <a:t>x</a:t>
            </a:r>
            <a:r>
              <a:rPr lang="en-US" sz="2400" i="1" baseline="-25000" dirty="0"/>
              <a:t>0</a:t>
            </a:r>
            <a:r>
              <a:rPr lang="en-US" sz="2400" i="1" dirty="0"/>
              <a:t> = 0</a:t>
            </a:r>
            <a:r>
              <a:rPr lang="en-US" sz="2400" dirty="0"/>
              <a:t>; </a:t>
            </a:r>
            <a:r>
              <a:rPr lang="en-US" sz="2400" i="1" dirty="0"/>
              <a:t>y</a:t>
            </a:r>
            <a:r>
              <a:rPr lang="en-US" sz="2400" i="1" baseline="-25000" dirty="0"/>
              <a:t>0</a:t>
            </a:r>
            <a:r>
              <a:rPr lang="en-US" sz="2400" i="1" dirty="0"/>
              <a:t> = 2</a:t>
            </a:r>
            <a:r>
              <a:rPr lang="ru-RU" sz="2400" i="1" dirty="0"/>
              <a:t>.</a:t>
            </a:r>
            <a:r>
              <a:rPr lang="en-US" sz="2400" i="1" dirty="0"/>
              <a:t>7183</a:t>
            </a:r>
            <a:r>
              <a:rPr lang="en-US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/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8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31">
                <a:extLst>
                  <a:ext uri="{FF2B5EF4-FFF2-40B4-BE49-F238E27FC236}">
                    <a16:creationId xmlns:a16="http://schemas.microsoft.com/office/drawing/2014/main" id="{2D0F9000-1EE8-4522-A523-4539EA2A7D45}"/>
                  </a:ext>
                </a:extLst>
              </p:cNvPr>
              <p:cNvSpPr txBox="1"/>
              <p:nvPr/>
            </p:nvSpPr>
            <p:spPr>
              <a:xfrm>
                <a:off x="5012375" y="1169744"/>
                <a:ext cx="4344422" cy="11017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4" name="Объект 31">
                <a:extLst>
                  <a:ext uri="{FF2B5EF4-FFF2-40B4-BE49-F238E27FC236}">
                    <a16:creationId xmlns:a16="http://schemas.microsoft.com/office/drawing/2014/main" id="{2D0F9000-1EE8-4522-A523-4539EA2A7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75" y="1169744"/>
                <a:ext cx="4344422" cy="1101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8FA2BF-3C3A-408E-8DE5-D4C2874F7AEC}"/>
                  </a:ext>
                </a:extLst>
              </p:cNvPr>
              <p:cNvSpPr txBox="1"/>
              <p:nvPr/>
            </p:nvSpPr>
            <p:spPr>
              <a:xfrm>
                <a:off x="838200" y="2281592"/>
                <a:ext cx="8578310" cy="4543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0;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=2.7183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=2.7183+0.1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2.7183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=2.9901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9901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9901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2922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3.2922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3.2922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0.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6349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…………………………………………………………………………………………………..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11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2497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2497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0.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384</m:t>
                    </m:r>
                  </m:oMath>
                </a14:m>
                <a:r>
                  <a:rPr lang="en-US" sz="2400" dirty="0"/>
                  <a:t>7</a:t>
                </a:r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8FA2BF-3C3A-408E-8DE5-D4C2874F7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81592"/>
                <a:ext cx="8578310" cy="4543808"/>
              </a:xfrm>
              <a:prstGeom prst="rect">
                <a:avLst/>
              </a:prstGeom>
              <a:blipFill>
                <a:blip r:embed="rId3"/>
                <a:stretch>
                  <a:fillRect l="-11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/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8073C9-7AD6-4319-8D46-63D23302737A}"/>
              </a:ext>
            </a:extLst>
          </p:cNvPr>
          <p:cNvSpPr txBox="1"/>
          <p:nvPr/>
        </p:nvSpPr>
        <p:spPr>
          <a:xfrm>
            <a:off x="838200" y="804989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Дифференциальное уравнение: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9AC38-8288-475D-8AFF-722A56A670DB}"/>
              </a:ext>
            </a:extLst>
          </p:cNvPr>
          <p:cNvSpPr txBox="1"/>
          <p:nvPr/>
        </p:nvSpPr>
        <p:spPr>
          <a:xfrm>
            <a:off x="5012375" y="804989"/>
            <a:ext cx="16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Эйлера:</a:t>
            </a:r>
          </a:p>
        </p:txBody>
      </p:sp>
    </p:spTree>
    <p:extLst>
      <p:ext uri="{BB962C8B-B14F-4D97-AF65-F5344CB8AC3E}">
        <p14:creationId xmlns:p14="http://schemas.microsoft.com/office/powerpoint/2010/main" val="351531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7996" y="152094"/>
            <a:ext cx="10457714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69340"/>
              </p:ext>
            </p:extLst>
          </p:nvPr>
        </p:nvGraphicFramePr>
        <p:xfrm>
          <a:off x="2354893" y="152094"/>
          <a:ext cx="9100160" cy="643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03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  <a:gridCol w="2199769">
                  <a:extLst>
                    <a:ext uri="{9D8B030D-6E8A-4147-A177-3AD203B41FA5}">
                      <a16:colId xmlns:a16="http://schemas.microsoft.com/office/drawing/2014/main" val="175823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f(x, 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s-E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y / sqr(cos(x))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x0,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h: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h)+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(count,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:=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* f(x,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Eiler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2.7183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y.PrintLines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2.7183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2.99013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3.29215317775193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3.63489640017217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4.03316796957362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4.50857929992964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5.09399416073368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5.84181449558991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6.84044330855103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8.24968103879327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10.3846974466126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 </a:t>
            </a:r>
            <a:r>
              <a:rPr lang="ru-RU" sz="2400" dirty="0"/>
              <a:t>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B6013-7E30-4F74-B1E2-A664C55D2F05}"/>
              </a:ext>
            </a:extLst>
          </p:cNvPr>
          <p:cNvSpPr txBox="1"/>
          <p:nvPr/>
        </p:nvSpPr>
        <p:spPr>
          <a:xfrm>
            <a:off x="604281" y="6033185"/>
            <a:ext cx="5505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где </a:t>
            </a:r>
            <a:r>
              <a:rPr lang="en-US" b="1" i="1" dirty="0"/>
              <a:t>h</a:t>
            </a:r>
            <a:r>
              <a:rPr lang="en-US" dirty="0"/>
              <a:t> – </a:t>
            </a:r>
            <a:r>
              <a:rPr lang="ru-RU" dirty="0"/>
              <a:t>шаг вычисления; </a:t>
            </a:r>
          </a:p>
          <a:p>
            <a:r>
              <a:rPr lang="ru-RU" b="1" i="1" dirty="0"/>
              <a:t> </a:t>
            </a:r>
            <a:r>
              <a:rPr lang="en-US" b="1" i="1" dirty="0"/>
              <a:t>f(x</a:t>
            </a:r>
            <a:r>
              <a:rPr lang="en-US" b="1" i="1" baseline="-25000" dirty="0"/>
              <a:t>i</a:t>
            </a:r>
            <a:r>
              <a:rPr lang="en-US" b="1" i="1" dirty="0"/>
              <a:t>,</a:t>
            </a:r>
            <a:r>
              <a:rPr lang="ru-RU" b="1" i="1" dirty="0"/>
              <a:t> </a:t>
            </a:r>
            <a:r>
              <a:rPr lang="en-US" b="1" i="1" dirty="0" err="1"/>
              <a:t>y</a:t>
            </a:r>
            <a:r>
              <a:rPr lang="en-US" b="1" i="1" baseline="-25000" dirty="0" err="1"/>
              <a:t>i</a:t>
            </a:r>
            <a:r>
              <a:rPr lang="en-US" b="1" i="1" dirty="0"/>
              <a:t>) </a:t>
            </a:r>
            <a:r>
              <a:rPr lang="en-US" dirty="0"/>
              <a:t>– </a:t>
            </a:r>
            <a:r>
              <a:rPr lang="ru-RU" dirty="0"/>
              <a:t>правая часть дифференциального уравнения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5F716D-66C1-449A-8496-11FD39956477}"/>
              </a:ext>
            </a:extLst>
          </p:cNvPr>
          <p:cNvSpPr txBox="1"/>
          <p:nvPr/>
        </p:nvSpPr>
        <p:spPr>
          <a:xfrm>
            <a:off x="443706" y="1389069"/>
            <a:ext cx="520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Пусть дано дифференциальное уравнение:</a:t>
            </a: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8E380FD-6B2E-4D86-9A90-7E5C86C5D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454184"/>
              </p:ext>
            </p:extLst>
          </p:nvPr>
        </p:nvGraphicFramePr>
        <p:xfrm>
          <a:off x="1420881" y="2012521"/>
          <a:ext cx="1866803" cy="872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3" imgW="977760" imgH="457200" progId="Equation.DSMT4">
                  <p:embed/>
                </p:oleObj>
              </mc:Choice>
              <mc:Fallback>
                <p:oleObj name="Equation" r:id="rId3" imgW="977760" imgH="457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57EADF00-0554-47DB-A24B-C5BD0263A1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0881" y="2012521"/>
                        <a:ext cx="1866803" cy="872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9895C3-9681-4656-9101-9AD191F0F8F9}"/>
              </a:ext>
            </a:extLst>
          </p:cNvPr>
          <p:cNvSpPr txBox="1"/>
          <p:nvPr/>
        </p:nvSpPr>
        <p:spPr>
          <a:xfrm>
            <a:off x="443705" y="3061592"/>
            <a:ext cx="509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с начальным условием:</a:t>
            </a:r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8F172B2-7102-4339-815C-426D3EBA56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064598"/>
              </p:ext>
            </p:extLst>
          </p:nvPr>
        </p:nvGraphicFramePr>
        <p:xfrm>
          <a:off x="1473892" y="3473627"/>
          <a:ext cx="1705633" cy="676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5" imgW="799920" imgH="317160" progId="Equation.DSMT4">
                  <p:embed/>
                </p:oleObj>
              </mc:Choice>
              <mc:Fallback>
                <p:oleObj name="Equation" r:id="rId5" imgW="799920" imgH="317160" progId="Equation.DSMT4">
                  <p:embed/>
                  <p:pic>
                    <p:nvPicPr>
                      <p:cNvPr id="27" name="Объект 26">
                        <a:extLst>
                          <a:ext uri="{FF2B5EF4-FFF2-40B4-BE49-F238E27FC236}">
                            <a16:creationId xmlns:a16="http://schemas.microsoft.com/office/drawing/2014/main" id="{B1FAEDCE-9609-436F-B640-571CF1D33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3892" y="3473627"/>
                        <a:ext cx="1705633" cy="676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A56BAA6D-7F3F-41A5-ABC3-A8CFB86D15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33183"/>
              </p:ext>
            </p:extLst>
          </p:nvPr>
        </p:nvGraphicFramePr>
        <p:xfrm>
          <a:off x="1209798" y="4369646"/>
          <a:ext cx="2233823" cy="5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7" imgW="965160" imgH="228600" progId="Equation.DSMT4">
                  <p:embed/>
                </p:oleObj>
              </mc:Choice>
              <mc:Fallback>
                <p:oleObj name="Equation" r:id="rId7" imgW="965160" imgH="228600" progId="Equation.DSMT4">
                  <p:embed/>
                  <p:pic>
                    <p:nvPicPr>
                      <p:cNvPr id="28" name="Объект 27">
                        <a:extLst>
                          <a:ext uri="{FF2B5EF4-FFF2-40B4-BE49-F238E27FC236}">
                            <a16:creationId xmlns:a16="http://schemas.microsoft.com/office/drawing/2014/main" id="{4CD413CB-2BE7-4F48-933F-78E1DD9C3C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09798" y="4369646"/>
                        <a:ext cx="2233823" cy="52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31C35A2-79DA-4870-A466-D6363DFD5646}"/>
              </a:ext>
            </a:extLst>
          </p:cNvPr>
          <p:cNvSpPr txBox="1"/>
          <p:nvPr/>
        </p:nvSpPr>
        <p:spPr>
          <a:xfrm>
            <a:off x="6109926" y="1389069"/>
            <a:ext cx="3821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dirty="0"/>
              <a:t>Формула Рунге-Кутты: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92E4DE-EE3B-40C8-8D6B-74E6BC695FC8}"/>
                  </a:ext>
                </a:extLst>
              </p:cNvPr>
              <p:cNvSpPr txBox="1"/>
              <p:nvPr/>
            </p:nvSpPr>
            <p:spPr>
              <a:xfrm>
                <a:off x="5963354" y="1934681"/>
                <a:ext cx="5617435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92E4DE-EE3B-40C8-8D6B-74E6BC695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354" y="1934681"/>
                <a:ext cx="5617435" cy="1179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17BDCD-5460-4039-89EB-C65AA25FC829}"/>
                  </a:ext>
                </a:extLst>
              </p:cNvPr>
              <p:cNvSpPr txBox="1"/>
              <p:nvPr/>
            </p:nvSpPr>
            <p:spPr>
              <a:xfrm>
                <a:off x="5981826" y="3354795"/>
                <a:ext cx="15787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17BDCD-5460-4039-89EB-C65AA25FC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826" y="3354795"/>
                <a:ext cx="1578701" cy="307777"/>
              </a:xfrm>
              <a:prstGeom prst="rect">
                <a:avLst/>
              </a:prstGeom>
              <a:blipFill>
                <a:blip r:embed="rId10"/>
                <a:stretch>
                  <a:fillRect l="-3475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1AE00A-3FC6-435E-B703-F25001A040EF}"/>
                  </a:ext>
                </a:extLst>
              </p:cNvPr>
              <p:cNvSpPr txBox="1"/>
              <p:nvPr/>
            </p:nvSpPr>
            <p:spPr>
              <a:xfrm>
                <a:off x="5963449" y="3867165"/>
                <a:ext cx="3060838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1AE00A-3FC6-435E-B703-F25001A04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49" y="3867165"/>
                <a:ext cx="3060838" cy="6915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9D54C-CA17-4E1E-917B-622A0E073678}"/>
                  </a:ext>
                </a:extLst>
              </p:cNvPr>
              <p:cNvSpPr txBox="1"/>
              <p:nvPr/>
            </p:nvSpPr>
            <p:spPr>
              <a:xfrm>
                <a:off x="5963354" y="5644097"/>
                <a:ext cx="28998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99D54C-CA17-4E1E-917B-622A0E073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354" y="5644097"/>
                <a:ext cx="2899833" cy="307777"/>
              </a:xfrm>
              <a:prstGeom prst="rect">
                <a:avLst/>
              </a:prstGeom>
              <a:blipFill>
                <a:blip r:embed="rId12"/>
                <a:stretch>
                  <a:fillRect l="-1681"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EE82D4-8AE6-422E-9179-FBB8060D2A56}"/>
                  </a:ext>
                </a:extLst>
              </p:cNvPr>
              <p:cNvSpPr txBox="1"/>
              <p:nvPr/>
            </p:nvSpPr>
            <p:spPr>
              <a:xfrm>
                <a:off x="5981826" y="4756996"/>
                <a:ext cx="3129318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EE82D4-8AE6-422E-9179-FBB8060D2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826" y="4756996"/>
                <a:ext cx="3129318" cy="6915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43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F4A4-8C4F-4142-A93A-F38CB7208102}"/>
              </a:ext>
            </a:extLst>
          </p:cNvPr>
          <p:cNvSpPr txBox="1"/>
          <p:nvPr/>
        </p:nvSpPr>
        <p:spPr>
          <a:xfrm>
            <a:off x="685716" y="942243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Решить дифференциальное уравнение первого порядка: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244DF-76C6-4550-882A-C558AE6BA8C8}"/>
              </a:ext>
            </a:extLst>
          </p:cNvPr>
          <p:cNvSpPr txBox="1"/>
          <p:nvPr/>
        </p:nvSpPr>
        <p:spPr>
          <a:xfrm>
            <a:off x="685716" y="3254438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методом Эйлера на отрезке </a:t>
            </a:r>
            <a:r>
              <a:rPr lang="en-US" sz="2400" i="1" dirty="0"/>
              <a:t>[0; 1] </a:t>
            </a:r>
            <a:r>
              <a:rPr lang="ru-RU" sz="2400" dirty="0"/>
              <a:t>с шагом </a:t>
            </a:r>
            <a:r>
              <a:rPr lang="en-US" sz="2400" i="1" dirty="0"/>
              <a:t>h = 0</a:t>
            </a:r>
            <a:r>
              <a:rPr lang="ru-RU" sz="2400" i="1" dirty="0"/>
              <a:t>.</a:t>
            </a:r>
            <a:r>
              <a:rPr lang="en-US" sz="2400" i="1" dirty="0"/>
              <a:t>1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A38E7-FDAF-4068-A0F4-6ED459EF9C17}"/>
              </a:ext>
            </a:extLst>
          </p:cNvPr>
          <p:cNvSpPr txBox="1"/>
          <p:nvPr/>
        </p:nvSpPr>
        <p:spPr>
          <a:xfrm>
            <a:off x="686136" y="3710580"/>
            <a:ext cx="84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Начальные условия: </a:t>
            </a:r>
            <a:r>
              <a:rPr lang="en-US" sz="2400" i="1" dirty="0"/>
              <a:t>x</a:t>
            </a:r>
            <a:r>
              <a:rPr lang="en-US" sz="2400" i="1" baseline="-25000" dirty="0"/>
              <a:t>0</a:t>
            </a:r>
            <a:r>
              <a:rPr lang="en-US" sz="2400" i="1" dirty="0"/>
              <a:t> = 0</a:t>
            </a:r>
            <a:r>
              <a:rPr lang="en-US" sz="2400" dirty="0"/>
              <a:t>; </a:t>
            </a:r>
            <a:r>
              <a:rPr lang="en-US" sz="2400" i="1" dirty="0"/>
              <a:t>y</a:t>
            </a:r>
            <a:r>
              <a:rPr lang="en-US" sz="2400" i="1" baseline="-25000" dirty="0"/>
              <a:t>0</a:t>
            </a:r>
            <a:r>
              <a:rPr lang="en-US" sz="2400" i="1" dirty="0"/>
              <a:t> = 2</a:t>
            </a:r>
            <a:r>
              <a:rPr lang="ru-RU" sz="2400" i="1" dirty="0"/>
              <a:t>.</a:t>
            </a:r>
            <a:r>
              <a:rPr lang="en-US" sz="2400" i="1" dirty="0"/>
              <a:t>7183</a:t>
            </a:r>
            <a:r>
              <a:rPr lang="en-US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/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780480-B9AB-47C4-84F0-A21F4E47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40" y="1552333"/>
                <a:ext cx="2835263" cy="1198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66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РЕШЕНИЕ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/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1C183-867E-4AB9-A842-7E1DC21C7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4321"/>
                <a:ext cx="2481769" cy="10485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8073C9-7AD6-4319-8D46-63D23302737A}"/>
              </a:ext>
            </a:extLst>
          </p:cNvPr>
          <p:cNvSpPr txBox="1"/>
          <p:nvPr/>
        </p:nvSpPr>
        <p:spPr>
          <a:xfrm>
            <a:off x="838200" y="804989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Дифференциальное уравнение: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9AC38-8288-475D-8AFF-722A56A670DB}"/>
              </a:ext>
            </a:extLst>
          </p:cNvPr>
          <p:cNvSpPr txBox="1"/>
          <p:nvPr/>
        </p:nvSpPr>
        <p:spPr>
          <a:xfrm>
            <a:off x="5012375" y="804989"/>
            <a:ext cx="210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Рунге-Кутты: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01F397-A6F7-413B-AF8C-C3B9F0EA5510}"/>
                  </a:ext>
                </a:extLst>
              </p:cNvPr>
              <p:cNvSpPr txBox="1"/>
              <p:nvPr/>
            </p:nvSpPr>
            <p:spPr>
              <a:xfrm>
                <a:off x="5012375" y="1174321"/>
                <a:ext cx="5617435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01F397-A6F7-413B-AF8C-C3B9F0EA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75" y="1174321"/>
                <a:ext cx="5617435" cy="117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982101"/>
                  </p:ext>
                </p:extLst>
              </p:nvPr>
            </p:nvGraphicFramePr>
            <p:xfrm>
              <a:off x="294362" y="2579981"/>
              <a:ext cx="11373634" cy="4132136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44465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526094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306425723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214783725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014869735"/>
                        </a:ext>
                      </a:extLst>
                    </a:gridCol>
                    <a:gridCol w="977031">
                      <a:extLst>
                        <a:ext uri="{9D8B030D-6E8A-4147-A177-3AD203B41FA5}">
                          <a16:colId xmlns:a16="http://schemas.microsoft.com/office/drawing/2014/main" val="35370690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800" b="0" i="1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800" b="0" i="0" u="none" strike="noStrike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US" sz="1800" b="0" i="1" u="none" strike="noStrike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800" b="0" i="1" u="none" strike="noStrike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baseline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baseline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2.7183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2.7183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2.8614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2.8685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3.0354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3.0052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3.0354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3.2291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3.2390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3.4659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3.3291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3.4659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3.7308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3.7449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3.7037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4.4272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4.4481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4.8901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4.1487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4.8903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5.4184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5.4509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6.0947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4.6941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6.0951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6.8779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6.9318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7.9088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5.3878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7.9096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9.1256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9.2215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10.7866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6.3110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10.7883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12.7957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12.9832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15.6764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7.6114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15.6806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19.2742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19.6867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24.7932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9.5846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24.8050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31.9927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33.0548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44.1554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12.9022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8178BEF-572B-4E86-AE27-2020DD660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982101"/>
                  </p:ext>
                </p:extLst>
              </p:nvPr>
            </p:nvGraphicFramePr>
            <p:xfrm>
              <a:off x="294362" y="2579981"/>
              <a:ext cx="11373634" cy="4132136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344465">
                      <a:extLst>
                        <a:ext uri="{9D8B030D-6E8A-4147-A177-3AD203B41FA5}">
                          <a16:colId xmlns:a16="http://schemas.microsoft.com/office/drawing/2014/main" val="1205847727"/>
                        </a:ext>
                      </a:extLst>
                    </a:gridCol>
                    <a:gridCol w="526094">
                      <a:extLst>
                        <a:ext uri="{9D8B030D-6E8A-4147-A177-3AD203B41FA5}">
                          <a16:colId xmlns:a16="http://schemas.microsoft.com/office/drawing/2014/main" val="13676630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771717041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2306425723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214783725"/>
                        </a:ext>
                      </a:extLst>
                    </a:gridCol>
                    <a:gridCol w="2381511">
                      <a:extLst>
                        <a:ext uri="{9D8B030D-6E8A-4147-A177-3AD203B41FA5}">
                          <a16:colId xmlns:a16="http://schemas.microsoft.com/office/drawing/2014/main" val="4014869735"/>
                        </a:ext>
                      </a:extLst>
                    </a:gridCol>
                    <a:gridCol w="977031">
                      <a:extLst>
                        <a:ext uri="{9D8B030D-6E8A-4147-A177-3AD203B41FA5}">
                          <a16:colId xmlns:a16="http://schemas.microsoft.com/office/drawing/2014/main" val="3537069041"/>
                        </a:ext>
                      </a:extLst>
                    </a:gridCol>
                  </a:tblGrid>
                  <a:tr h="10307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u="none" strike="noStrike">
                              <a:effectLst/>
                            </a:rPr>
                            <a:t>i</a:t>
                          </a:r>
                          <a:endParaRPr 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67442" t="-592" r="-2006977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36829" t="-592" r="-3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36829" t="-592" r="-2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236829" t="-592" r="-1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336829" t="-592" r="-41432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20" marR="7620" marT="7620" marB="0" anchor="ctr">
                        <a:blipFill>
                          <a:blip r:embed="rId4"/>
                          <a:stretch>
                            <a:fillRect l="-1067500" t="-592" r="-1250" b="-3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231690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-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2.7183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6279456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0.1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2.7183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2.8614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2.8685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3.0354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3.0052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6469549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3.0354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3.2291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3.2390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3.4659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3.3291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1748086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3.4659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3.7308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3.7449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3.7037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650740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0.4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4.0581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4.4272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4.4481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4.8901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4.1487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95981142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4.8903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5.4184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5.4509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6.0947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4.6941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63797772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6.0951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6.8779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6.9318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7.9088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5.3878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04152547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7.9096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9.1256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9.2215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10.7866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6.3110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2739398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10.7883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12.7957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12.9832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15.6764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7.6114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9032263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0.9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15.6806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19.2742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19.6867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24.7932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9.5846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00786291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10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1.0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24.8050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31.9927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>
                              <a:effectLst/>
                            </a:rPr>
                            <a:t>33.0548</a:t>
                          </a:r>
                          <a:endParaRPr lang="ru-RU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44.1554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800" u="none" strike="noStrike" dirty="0">
                              <a:effectLst/>
                            </a:rPr>
                            <a:t>12.9022</a:t>
                          </a:r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915251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6906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31523" y="152094"/>
            <a:ext cx="10564187" cy="348947"/>
          </a:xfrm>
        </p:spPr>
        <p:txBody>
          <a:bodyPr>
            <a:noAutofit/>
          </a:bodyPr>
          <a:lstStyle/>
          <a:p>
            <a:r>
              <a:rPr lang="ru-RU" sz="2400" dirty="0"/>
              <a:t>РЕАЛИЗАЦИЯ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8BFA04C-10C4-43F7-BD9F-0335C06A8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25873"/>
              </p:ext>
            </p:extLst>
          </p:nvPr>
        </p:nvGraphicFramePr>
        <p:xfrm>
          <a:off x="2167004" y="76200"/>
          <a:ext cx="9306838" cy="670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55507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  <a:gridCol w="1951331">
                  <a:extLst>
                    <a:ext uri="{9D8B030D-6E8A-4147-A177-3AD203B41FA5}">
                      <a16:colId xmlns:a16="http://schemas.microsoft.com/office/drawing/2014/main" val="175823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f(x, y: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s-E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y / sqr(cos(x))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RK(f: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x0,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y0, h: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 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Trunc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((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xf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- x0) / h)+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nn-NO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(k1, k2, k3, k4) := (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nn-NO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nn-NO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(count,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y0;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x0;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count-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k1 := f(x,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k2 := f(x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k1);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k3 := f(x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/ 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k2);</a:t>
                      </a:r>
                    </a:p>
                    <a:p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k4 := f(x + h, </a:t>
                      </a:r>
                      <a:r>
                        <a:rPr lang="pt-BR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pt-BR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* k3);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:= </a:t>
                      </a:r>
                      <a:r>
                        <a:rPr lang="en-US" sz="14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[i-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+ h /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(k1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k2 + </a:t>
                      </a:r>
                      <a:r>
                        <a:rPr lang="en-U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k3 + k4);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x += h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s-E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RK(f,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2.7183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s-ES" sz="14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0.1</a:t>
                      </a:r>
                      <a:r>
                        <a:rPr lang="es-E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y.PrintLines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2.7183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3.00519163706974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3.32914889838646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3.7037391311616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4.14871996305487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4.69411269398281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5.38783371559872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6.31100442874922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7.61137986737866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9.58463957359314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12.9022298485301</a:t>
                      </a:r>
                    </a:p>
                    <a:p>
                      <a:endParaRPr lang="en-US" sz="1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3837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13480</TotalTime>
  <Words>1010</Words>
  <Application>Microsoft Office PowerPoint</Application>
  <PresentationFormat>Широкоэкранный</PresentationFormat>
  <Paragraphs>286</Paragraphs>
  <Slides>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Equation</vt:lpstr>
      <vt:lpstr>Углубленный курс информатики</vt:lpstr>
      <vt:lpstr>МЕТОД ЭЙЛЕРА</vt:lpstr>
      <vt:lpstr>ПРИМЕР</vt:lpstr>
      <vt:lpstr>РЕШЕНИЕ</vt:lpstr>
      <vt:lpstr>РЕАЛИЗАЦИЯ </vt:lpstr>
      <vt:lpstr>МЕТОД РУНГЕ-КУТТЫ</vt:lpstr>
      <vt:lpstr>ПРИМЕР</vt:lpstr>
      <vt:lpstr>РЕШЕНИЕ</vt:lpstr>
      <vt:lpstr>РЕАЛИЗАЦИЯ </vt:lpstr>
      <vt:lpstr>АНАЛИТИЧЕСКОЕ РЕШЕНИЕ</vt:lpstr>
      <vt:lpstr>Задание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428</cp:revision>
  <dcterms:created xsi:type="dcterms:W3CDTF">2020-11-19T09:51:55Z</dcterms:created>
  <dcterms:modified xsi:type="dcterms:W3CDTF">2021-05-02T15:14:10Z</dcterms:modified>
</cp:coreProperties>
</file>